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11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106C1-762B-4CFB-8884-2C0868BEBAFF}" type="datetimeFigureOut">
              <a:rPr lang="cs-CZ" smtClean="0"/>
              <a:pPr/>
              <a:t>10.09.2026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9357D-14DA-43D8-86B0-0C72F908D63C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cs-CZ" dirty="0"/>
              <a:t>               Raný středověk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1            Úvod do středověku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Středověk – 476  - 1492 </a:t>
            </a:r>
            <a:r>
              <a:rPr lang="cs-CZ" dirty="0"/>
              <a:t>(zánik západořímské říše – objevení Ameriky)</a:t>
            </a:r>
          </a:p>
          <a:p>
            <a:r>
              <a:rPr lang="cs-CZ" dirty="0"/>
              <a:t>Rozdělení – </a:t>
            </a:r>
            <a:r>
              <a:rPr lang="cs-CZ" b="1" dirty="0"/>
              <a:t>raný</a:t>
            </a:r>
            <a:r>
              <a:rPr lang="cs-CZ" dirty="0"/>
              <a:t> středověk    5. – 11. stol.</a:t>
            </a:r>
          </a:p>
          <a:p>
            <a:pPr>
              <a:buNone/>
            </a:pPr>
            <a:r>
              <a:rPr lang="cs-CZ" dirty="0"/>
              <a:t>                      – </a:t>
            </a:r>
            <a:r>
              <a:rPr lang="cs-CZ" b="1" dirty="0"/>
              <a:t>vrcholný</a:t>
            </a:r>
            <a:r>
              <a:rPr lang="cs-CZ" dirty="0"/>
              <a:t> středověk  11. – 14. stol.</a:t>
            </a:r>
          </a:p>
          <a:p>
            <a:pPr>
              <a:buNone/>
            </a:pPr>
            <a:r>
              <a:rPr lang="cs-CZ" dirty="0"/>
              <a:t>                      – </a:t>
            </a:r>
            <a:r>
              <a:rPr lang="cs-CZ" b="1" dirty="0"/>
              <a:t>pozdní</a:t>
            </a:r>
            <a:r>
              <a:rPr lang="cs-CZ" dirty="0"/>
              <a:t> středověk 14. – 15. stol.</a:t>
            </a:r>
          </a:p>
          <a:p>
            <a:pPr>
              <a:buNone/>
            </a:pPr>
            <a:r>
              <a:rPr lang="cs-CZ" dirty="0"/>
              <a:t>    - platí v Evropě, není ve všech zemích stejné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95536" y="5949280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Napište, co víte o křesťanství (kdy a jak vzniklo, co má společného s judaismem, které jsou hlavní zásady, jak nabývalo na významu v římské říši)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2      Formování nové Evropy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Západořímská říše zanikla – vznikají malé státy – </a:t>
            </a:r>
            <a:r>
              <a:rPr lang="cs-CZ" b="1" dirty="0"/>
              <a:t>barbarské</a:t>
            </a:r>
            <a:r>
              <a:rPr lang="cs-CZ" dirty="0"/>
              <a:t> – v čele náčelníci germánských kmenových svazů</a:t>
            </a:r>
          </a:p>
          <a:p>
            <a:r>
              <a:rPr lang="cs-CZ" b="1" dirty="0"/>
              <a:t>Vzdělanost – pouze křesťanští duchovní </a:t>
            </a:r>
            <a:r>
              <a:rPr lang="cs-CZ" dirty="0"/>
              <a:t>(křesťanství i do germánských kmenů)</a:t>
            </a:r>
          </a:p>
          <a:p>
            <a:r>
              <a:rPr lang="cs-CZ" dirty="0"/>
              <a:t>Obchod upadá, města zanikají – pouze </a:t>
            </a:r>
            <a:r>
              <a:rPr lang="cs-CZ" b="1" dirty="0"/>
              <a:t>venkov</a:t>
            </a:r>
          </a:p>
          <a:p>
            <a:r>
              <a:rPr lang="cs-CZ" dirty="0"/>
              <a:t>Východořímská říše = </a:t>
            </a:r>
            <a:r>
              <a:rPr lang="cs-CZ" b="1" dirty="0"/>
              <a:t>Byzantská,</a:t>
            </a:r>
            <a:r>
              <a:rPr lang="cs-CZ" dirty="0"/>
              <a:t> vývoj bez Germánů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467544" y="6021288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Opište tabulku ze strany 7 – První středověké státy (bez čísel stran)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3  Společnost v raném středověku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Systém – </a:t>
            </a:r>
            <a:r>
              <a:rPr lang="cs-CZ" b="1" dirty="0"/>
              <a:t>feudalismus</a:t>
            </a:r>
            <a:r>
              <a:rPr lang="cs-CZ" dirty="0"/>
              <a:t> ( závislé na půdě)</a:t>
            </a:r>
          </a:p>
          <a:p>
            <a:r>
              <a:rPr lang="cs-CZ" b="1" dirty="0"/>
              <a:t>Učení o trojím lidu</a:t>
            </a:r>
            <a:r>
              <a:rPr lang="cs-CZ" dirty="0"/>
              <a:t> – ty vládni, ty se modli, ty pracuj (šlechta – církev – poddaní)</a:t>
            </a:r>
          </a:p>
          <a:p>
            <a:r>
              <a:rPr lang="cs-CZ" dirty="0"/>
              <a:t>Vládli a bojovali – panovník, šlechta, rytíři</a:t>
            </a:r>
          </a:p>
          <a:p>
            <a:r>
              <a:rPr lang="cs-CZ" b="1" dirty="0"/>
              <a:t>A: Panovník</a:t>
            </a:r>
            <a:r>
              <a:rPr lang="cs-CZ" dirty="0"/>
              <a:t> – císař, král, kníže vládnou v monarchii</a:t>
            </a:r>
          </a:p>
          <a:p>
            <a:pPr>
              <a:buNone/>
            </a:pPr>
            <a:r>
              <a:rPr lang="cs-CZ" dirty="0"/>
              <a:t>     vede armádu, patří mu stát, soudí, spolupracuje s církví  </a:t>
            </a:r>
          </a:p>
          <a:p>
            <a:pPr>
              <a:buNone/>
            </a:pPr>
            <a:r>
              <a:rPr lang="cs-CZ" dirty="0"/>
              <a:t>     propůjčuje členům své družiny půdu – </a:t>
            </a:r>
            <a:r>
              <a:rPr lang="cs-CZ" b="1" dirty="0"/>
              <a:t>feudum = léno</a:t>
            </a:r>
            <a:r>
              <a:rPr lang="cs-CZ" dirty="0"/>
              <a:t>, z nich </a:t>
            </a:r>
            <a:r>
              <a:rPr lang="cs-CZ" b="1" dirty="0"/>
              <a:t>leníci (šlechta, feudálové) </a:t>
            </a:r>
            <a:r>
              <a:rPr lang="cs-CZ" dirty="0"/>
              <a:t>– dostávají půdu i s lidmi (poddanými)</a:t>
            </a:r>
          </a:p>
          <a:p>
            <a:pPr>
              <a:buNone/>
            </a:pPr>
            <a:r>
              <a:rPr lang="cs-CZ" dirty="0"/>
              <a:t>     staví si hrady na obranu, chrání i poddané</a:t>
            </a:r>
          </a:p>
          <a:p>
            <a:pPr>
              <a:buNone/>
            </a:pPr>
            <a:r>
              <a:rPr lang="cs-CZ" dirty="0"/>
              <a:t>     dobří bojovníci pasováni na </a:t>
            </a:r>
            <a:r>
              <a:rPr lang="cs-CZ" b="1" dirty="0"/>
              <a:t>rytíře</a:t>
            </a:r>
            <a:r>
              <a:rPr lang="cs-CZ" dirty="0"/>
              <a:t> (čestný, statečný, věrný)</a:t>
            </a:r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83568" y="609329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Které evropské státy jsou v současnosti monarchie?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dirty="0"/>
              <a:t>4     Společnost v raném středověku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/>
              <a:t>B</a:t>
            </a:r>
            <a:r>
              <a:rPr lang="cs-CZ" dirty="0"/>
              <a:t>: Křesťanská církev – </a:t>
            </a:r>
            <a:r>
              <a:rPr lang="cs-CZ" b="1" dirty="0"/>
              <a:t>papež</a:t>
            </a:r>
            <a:r>
              <a:rPr lang="cs-CZ" dirty="0"/>
              <a:t> (sídlí v Římě) – arcibiskup – </a:t>
            </a:r>
            <a:r>
              <a:rPr lang="cs-CZ" b="1" dirty="0"/>
              <a:t>biskup</a:t>
            </a:r>
            <a:r>
              <a:rPr lang="cs-CZ" dirty="0"/>
              <a:t> (řídí diecézi – biskupství) – </a:t>
            </a:r>
            <a:r>
              <a:rPr lang="cs-CZ" b="1" dirty="0"/>
              <a:t>farář </a:t>
            </a:r>
            <a:r>
              <a:rPr lang="cs-CZ" dirty="0"/>
              <a:t>(spravuje farnost,starost o věřící)</a:t>
            </a:r>
          </a:p>
          <a:p>
            <a:pPr>
              <a:buNone/>
            </a:pPr>
            <a:r>
              <a:rPr lang="cs-CZ" dirty="0"/>
              <a:t>    církevní sněm = </a:t>
            </a:r>
            <a:r>
              <a:rPr lang="cs-CZ" b="1" dirty="0"/>
              <a:t>koncil </a:t>
            </a:r>
          </a:p>
          <a:p>
            <a:r>
              <a:rPr lang="cs-CZ" b="1" dirty="0"/>
              <a:t>Kláštery </a:t>
            </a:r>
            <a:r>
              <a:rPr lang="cs-CZ" dirty="0"/>
              <a:t>– v nich řeholníci (mniši a jeptišky), v čele opat/abatyše – přísná pravidla, vlastní hospodářství – centrem vzdělanosti – opisují knihy, píší kroniky, zřizují školy</a:t>
            </a:r>
          </a:p>
          <a:p>
            <a:r>
              <a:rPr lang="cs-CZ" dirty="0"/>
              <a:t>Církev vybírá od poddaných daň - </a:t>
            </a:r>
            <a:r>
              <a:rPr lang="cs-CZ" b="1" dirty="0"/>
              <a:t>desátek</a:t>
            </a:r>
            <a:r>
              <a:rPr lang="cs-CZ" dirty="0"/>
              <a:t> (1/10 úrody)</a:t>
            </a:r>
          </a:p>
          <a:p>
            <a:r>
              <a:rPr lang="cs-CZ" b="1" dirty="0"/>
              <a:t>Poddaní</a:t>
            </a:r>
            <a:r>
              <a:rPr lang="cs-CZ" dirty="0"/>
              <a:t> – zemědělci – daně panovníkovi, feudálovi, církvi</a:t>
            </a:r>
          </a:p>
          <a:p>
            <a:pPr>
              <a:buNone/>
            </a:pPr>
            <a:r>
              <a:rPr lang="cs-CZ" b="1" dirty="0"/>
              <a:t>   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611560" y="60212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Zjistěte, kde se nachází nejbližší  funkční klášter benediktinů, cisterciáků, premonstrátů.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5                 Franská říše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Oblast Francie, Belgie, </a:t>
            </a:r>
            <a:r>
              <a:rPr lang="cs-CZ" dirty="0" err="1"/>
              <a:t>sev</a:t>
            </a:r>
            <a:r>
              <a:rPr lang="cs-CZ" dirty="0"/>
              <a:t>. Německo</a:t>
            </a:r>
          </a:p>
          <a:p>
            <a:r>
              <a:rPr lang="cs-CZ" dirty="0"/>
              <a:t>5. stol. </a:t>
            </a:r>
            <a:r>
              <a:rPr lang="cs-CZ" b="1" dirty="0" err="1"/>
              <a:t>Chlodvík</a:t>
            </a:r>
            <a:r>
              <a:rPr lang="cs-CZ" dirty="0"/>
              <a:t> – nechal se pokřtít, celá říše katolická</a:t>
            </a:r>
          </a:p>
          <a:p>
            <a:r>
              <a:rPr lang="cs-CZ" dirty="0"/>
              <a:t>8. stol. velkou moc </a:t>
            </a:r>
            <a:r>
              <a:rPr lang="cs-CZ" b="1" dirty="0"/>
              <a:t>majordomové</a:t>
            </a:r>
            <a:r>
              <a:rPr lang="cs-CZ" dirty="0"/>
              <a:t> (úředníci) – </a:t>
            </a:r>
            <a:r>
              <a:rPr lang="cs-CZ" b="1" dirty="0"/>
              <a:t>Karel </a:t>
            </a:r>
            <a:r>
              <a:rPr lang="cs-CZ" b="1" dirty="0" err="1"/>
              <a:t>Martel</a:t>
            </a:r>
            <a:r>
              <a:rPr lang="cs-CZ" b="1" dirty="0"/>
              <a:t> </a:t>
            </a:r>
            <a:r>
              <a:rPr lang="cs-CZ" dirty="0"/>
              <a:t>– 732 porazil Araby </a:t>
            </a:r>
            <a:r>
              <a:rPr lang="cs-CZ" b="1" dirty="0"/>
              <a:t>u </a:t>
            </a:r>
            <a:r>
              <a:rPr lang="cs-CZ" b="1" dirty="0" err="1"/>
              <a:t>Poitiers</a:t>
            </a:r>
            <a:r>
              <a:rPr lang="cs-CZ" b="1" dirty="0"/>
              <a:t> </a:t>
            </a:r>
            <a:r>
              <a:rPr lang="cs-CZ" dirty="0"/>
              <a:t>– dynastie </a:t>
            </a:r>
            <a:r>
              <a:rPr lang="cs-CZ" dirty="0" err="1"/>
              <a:t>Karlovců</a:t>
            </a:r>
            <a:endParaRPr lang="cs-CZ" dirty="0"/>
          </a:p>
          <a:p>
            <a:r>
              <a:rPr lang="cs-CZ" b="1" dirty="0"/>
              <a:t>Karel Veliký </a:t>
            </a:r>
            <a:r>
              <a:rPr lang="cs-CZ" dirty="0"/>
              <a:t>– velká říše, rozdělil na </a:t>
            </a:r>
            <a:r>
              <a:rPr lang="cs-CZ" b="1" dirty="0"/>
              <a:t>hrabství </a:t>
            </a:r>
            <a:r>
              <a:rPr lang="cs-CZ" dirty="0"/>
              <a:t>– spravují úředníci → potřeba vzdělání – zřizuje </a:t>
            </a:r>
            <a:r>
              <a:rPr lang="cs-CZ" b="1" dirty="0"/>
              <a:t>školy</a:t>
            </a:r>
            <a:r>
              <a:rPr lang="cs-CZ" dirty="0"/>
              <a:t> v klášterech, hraniční oblasti se nazývají </a:t>
            </a:r>
            <a:r>
              <a:rPr lang="cs-CZ" b="1" dirty="0"/>
              <a:t>marky</a:t>
            </a:r>
          </a:p>
          <a:p>
            <a:r>
              <a:rPr lang="cs-CZ" dirty="0"/>
              <a:t>800 </a:t>
            </a:r>
            <a:r>
              <a:rPr lang="cs-CZ" b="1" dirty="0"/>
              <a:t>korunován na císaře </a:t>
            </a:r>
            <a:r>
              <a:rPr lang="cs-CZ" dirty="0"/>
              <a:t>papežem</a:t>
            </a:r>
          </a:p>
          <a:p>
            <a:r>
              <a:rPr lang="cs-CZ" dirty="0"/>
              <a:t>Zve umělce – </a:t>
            </a:r>
            <a:r>
              <a:rPr lang="cs-CZ" b="1" dirty="0"/>
              <a:t>karolínská renesance</a:t>
            </a:r>
          </a:p>
          <a:p>
            <a:r>
              <a:rPr lang="cs-CZ" dirty="0"/>
              <a:t>Po jeho smrti </a:t>
            </a:r>
            <a:r>
              <a:rPr lang="cs-CZ" b="1" dirty="0"/>
              <a:t>rozdělení říše </a:t>
            </a:r>
            <a:r>
              <a:rPr lang="cs-CZ" dirty="0"/>
              <a:t>na východofranskou (Svatá říše římská a západofranskou (Francie)</a:t>
            </a:r>
          </a:p>
          <a:p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611560" y="5949280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Co se nacházelo v Cáchách? Ve které zemi se dnes nachází Cáchy?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6     Německo – Svatá říše římská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/>
              <a:t>Území – Německa, ČR, Rakouska, Švýcarska, Lucemburska, severní Itálie, Nizozemska, Belgie</a:t>
            </a:r>
          </a:p>
          <a:p>
            <a:r>
              <a:rPr lang="cs-CZ" dirty="0"/>
              <a:t>Volí si krále Jindřich Ptáčník, jeho syn Ota I.  - 962 korunován císařem, porazil Maďary na Lechu (společně s českým knížetem Boleslavem</a:t>
            </a:r>
          </a:p>
          <a:p>
            <a:r>
              <a:rPr lang="cs-CZ" dirty="0"/>
              <a:t>Problém císař a papež v jedné říši – v 11. stol. boj o investituru (kdo dosadí biskupy), vítězí církev (mocná zbraň – klatba = zákaz církevních obřadů)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99592" y="6165304"/>
            <a:ext cx="8244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Napište, kdo vedl Maďary při vpádu do Evropy, kde se po porážce usadili, k jaké jazykové skupině patří maďarština.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br>
              <a:rPr lang="cs-CZ" dirty="0"/>
            </a:br>
            <a:r>
              <a:rPr lang="cs-CZ" dirty="0"/>
              <a:t>7               Francie a Anglie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b="1" dirty="0"/>
              <a:t>Francie</a:t>
            </a:r>
            <a:r>
              <a:rPr lang="cs-CZ" dirty="0"/>
              <a:t> – v 9. stol. napadli Normané (Germáni ze severu) – dostali území Normandie</a:t>
            </a:r>
          </a:p>
          <a:p>
            <a:pPr>
              <a:buNone/>
            </a:pPr>
            <a:r>
              <a:rPr lang="cs-CZ" dirty="0"/>
              <a:t>    v 10. stol. vládne </a:t>
            </a:r>
            <a:r>
              <a:rPr lang="cs-CZ" b="1" dirty="0"/>
              <a:t>rod Kapetovců </a:t>
            </a:r>
            <a:r>
              <a:rPr lang="cs-CZ" dirty="0"/>
              <a:t>– hl. město Paříž</a:t>
            </a:r>
          </a:p>
          <a:p>
            <a:r>
              <a:rPr lang="cs-CZ" b="1" dirty="0"/>
              <a:t>Anglie</a:t>
            </a:r>
            <a:r>
              <a:rPr lang="cs-CZ" dirty="0"/>
              <a:t> – germánské kmeny </a:t>
            </a:r>
            <a:r>
              <a:rPr lang="cs-CZ" b="1" dirty="0" err="1"/>
              <a:t>Anglů</a:t>
            </a:r>
            <a:r>
              <a:rPr lang="cs-CZ" b="1" dirty="0"/>
              <a:t> a Sasů</a:t>
            </a:r>
            <a:r>
              <a:rPr lang="cs-CZ" dirty="0"/>
              <a:t>, v 9. stol. vládne </a:t>
            </a:r>
            <a:r>
              <a:rPr lang="cs-CZ" b="1" dirty="0"/>
              <a:t>Alfréd Veliký </a:t>
            </a:r>
            <a:r>
              <a:rPr lang="cs-CZ" dirty="0"/>
              <a:t>– boje proti Normanům, hl. město Londýn</a:t>
            </a:r>
          </a:p>
          <a:p>
            <a:r>
              <a:rPr lang="cs-CZ" b="1" dirty="0"/>
              <a:t>1066</a:t>
            </a:r>
            <a:r>
              <a:rPr lang="cs-CZ" dirty="0"/>
              <a:t> – bitva u </a:t>
            </a:r>
            <a:r>
              <a:rPr lang="cs-CZ" b="1" dirty="0" err="1"/>
              <a:t>Hastingsu</a:t>
            </a:r>
            <a:r>
              <a:rPr lang="cs-CZ" dirty="0"/>
              <a:t> – </a:t>
            </a:r>
            <a:r>
              <a:rPr lang="cs-CZ" b="1" dirty="0"/>
              <a:t>Vilém Dobyvatel </a:t>
            </a:r>
            <a:r>
              <a:rPr lang="cs-CZ" dirty="0"/>
              <a:t>z Normandie dobyl Anglii – králem (ve Francii má </a:t>
            </a:r>
            <a:r>
              <a:rPr lang="cs-CZ" dirty="0" err="1"/>
              <a:t>území</a:t>
            </a:r>
            <a:r>
              <a:rPr lang="cs-CZ" dirty="0"/>
              <a:t>→v budoucnu spory Anglie a Francie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683568" y="6165304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Zjistěte, o čem je pověst o Artušovi (</a:t>
            </a:r>
            <a:r>
              <a:rPr lang="cs-CZ" dirty="0" err="1"/>
              <a:t>Merlin</a:t>
            </a:r>
            <a:r>
              <a:rPr lang="cs-CZ" dirty="0"/>
              <a:t>, </a:t>
            </a:r>
            <a:r>
              <a:rPr lang="cs-CZ" dirty="0" err="1"/>
              <a:t>Lancelot</a:t>
            </a:r>
            <a:r>
              <a:rPr lang="cs-CZ" dirty="0"/>
              <a:t>, Morgana, </a:t>
            </a:r>
            <a:r>
              <a:rPr lang="cs-CZ" dirty="0" err="1"/>
              <a:t>Ginevra</a:t>
            </a:r>
            <a:r>
              <a:rPr lang="cs-CZ" dirty="0"/>
              <a:t>)/</a:t>
            </a:r>
            <a:r>
              <a:rPr lang="cs-CZ" sz="1200" dirty="0"/>
              <a:t>film </a:t>
            </a:r>
            <a:r>
              <a:rPr lang="cs-CZ" sz="1200" dirty="0" err="1"/>
              <a:t>Excalibur</a:t>
            </a:r>
            <a:endParaRPr lang="cs-CZ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8            Byzantská říše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dirty="0"/>
              <a:t>Z východořímské, název podle řecké osady </a:t>
            </a:r>
            <a:r>
              <a:rPr lang="cs-CZ" sz="2400" b="1" dirty="0" err="1"/>
              <a:t>Byzantion</a:t>
            </a:r>
            <a:r>
              <a:rPr lang="cs-CZ" sz="2400" dirty="0"/>
              <a:t> (pak </a:t>
            </a:r>
            <a:r>
              <a:rPr lang="cs-CZ" sz="2400" b="1" dirty="0" err="1"/>
              <a:t>Konstantinopolis</a:t>
            </a:r>
            <a:r>
              <a:rPr lang="cs-CZ" sz="2400" dirty="0"/>
              <a:t> – hl. město), v čele císař, hlavou východokřesťanské církve patriarcha</a:t>
            </a:r>
          </a:p>
          <a:p>
            <a:r>
              <a:rPr lang="cs-CZ" sz="2400" b="1" dirty="0"/>
              <a:t>Justinián I.</a:t>
            </a:r>
            <a:r>
              <a:rPr lang="cs-CZ" sz="2400" dirty="0"/>
              <a:t> – 6. stol. – císař, velká říše (Pyrenejský poloostrov, </a:t>
            </a:r>
            <a:r>
              <a:rPr lang="cs-CZ" sz="2400" dirty="0" err="1"/>
              <a:t>sev</a:t>
            </a:r>
            <a:r>
              <a:rPr lang="cs-CZ" sz="2400" dirty="0"/>
              <a:t>. Afrika, Itálie), stavba chrámu </a:t>
            </a:r>
            <a:r>
              <a:rPr lang="cs-CZ" sz="2400" b="1" dirty="0" err="1"/>
              <a:t>Hagia</a:t>
            </a:r>
            <a:r>
              <a:rPr lang="cs-CZ" sz="2400" b="1" dirty="0"/>
              <a:t> Sofia</a:t>
            </a:r>
          </a:p>
          <a:p>
            <a:r>
              <a:rPr lang="cs-CZ" sz="2400" b="1" dirty="0"/>
              <a:t>Byzantský sloh </a:t>
            </a:r>
            <a:r>
              <a:rPr lang="cs-CZ" sz="2400" dirty="0"/>
              <a:t>– chrámy s </a:t>
            </a:r>
            <a:r>
              <a:rPr lang="cs-CZ" sz="2400" b="1" dirty="0"/>
              <a:t>kupolemi</a:t>
            </a:r>
            <a:r>
              <a:rPr lang="cs-CZ" sz="2400" dirty="0"/>
              <a:t>, bohatě zdobené </a:t>
            </a:r>
            <a:r>
              <a:rPr lang="cs-CZ" sz="2400" b="1" dirty="0"/>
              <a:t>mozaikami, freskami, ikonami </a:t>
            </a:r>
            <a:r>
              <a:rPr lang="cs-CZ" sz="2400" dirty="0"/>
              <a:t>(obrazy svatých na dřevě)</a:t>
            </a:r>
          </a:p>
          <a:p>
            <a:r>
              <a:rPr lang="cs-CZ" sz="2400" dirty="0"/>
              <a:t>Spory papež X patriarcha → </a:t>
            </a:r>
            <a:r>
              <a:rPr lang="cs-CZ" sz="2400" b="1" dirty="0"/>
              <a:t>11. stol. Rozdělení křesťanů</a:t>
            </a:r>
            <a:r>
              <a:rPr lang="cs-CZ" sz="2400" dirty="0"/>
              <a:t>: </a:t>
            </a:r>
            <a:r>
              <a:rPr lang="cs-CZ" sz="2400" b="1" dirty="0"/>
              <a:t>a/</a:t>
            </a:r>
            <a:r>
              <a:rPr lang="cs-CZ" sz="2400" dirty="0"/>
              <a:t>římskokatolická církev, západ, papež, latina      </a:t>
            </a:r>
            <a:r>
              <a:rPr lang="cs-CZ" sz="2400" b="1" dirty="0"/>
              <a:t>b/</a:t>
            </a:r>
            <a:r>
              <a:rPr lang="cs-CZ" sz="2400" dirty="0"/>
              <a:t>pravoslavná </a:t>
            </a:r>
            <a:r>
              <a:rPr lang="cs-CZ" sz="2400" dirty="0" err="1"/>
              <a:t>c</a:t>
            </a:r>
            <a:r>
              <a:rPr lang="cs-CZ" sz="2400" dirty="0"/>
              <a:t>., východ, patriarcha, řečtina</a:t>
            </a:r>
          </a:p>
          <a:p>
            <a:r>
              <a:rPr lang="cs-CZ" sz="2400" dirty="0"/>
              <a:t>15. stol. dobyli Turci </a:t>
            </a:r>
            <a:r>
              <a:rPr lang="cs-CZ" sz="2400" dirty="0" err="1"/>
              <a:t>Konstantinopolis</a:t>
            </a:r>
            <a:r>
              <a:rPr lang="cs-CZ" sz="2400" dirty="0"/>
              <a:t>, zaniká říše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27584" y="616530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Jaký zákoník nechal vytvořit Justinián? Uveďte příklad tohoto typu práva dnes.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9                Arabská říše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Arabský poloostrov – </a:t>
            </a:r>
            <a:r>
              <a:rPr lang="cs-CZ" b="1" dirty="0"/>
              <a:t>Mekka </a:t>
            </a:r>
            <a:r>
              <a:rPr lang="cs-CZ" dirty="0"/>
              <a:t>– tam posvátný kámen</a:t>
            </a:r>
          </a:p>
          <a:p>
            <a:r>
              <a:rPr lang="cs-CZ" b="1" dirty="0" err="1"/>
              <a:t>Muhammad</a:t>
            </a:r>
            <a:r>
              <a:rPr lang="cs-CZ" dirty="0"/>
              <a:t> – sjednotil Araby, vytvořil nové náboženství – islám, věřící  - muslimové, bůh – </a:t>
            </a:r>
            <a:r>
              <a:rPr lang="cs-CZ" b="1" dirty="0"/>
              <a:t>Alláh</a:t>
            </a:r>
            <a:r>
              <a:rPr lang="cs-CZ" dirty="0"/>
              <a:t>, posvátná kniha – </a:t>
            </a:r>
            <a:r>
              <a:rPr lang="cs-CZ" b="1" dirty="0"/>
              <a:t>Korán</a:t>
            </a:r>
            <a:r>
              <a:rPr lang="cs-CZ" dirty="0"/>
              <a:t>, </a:t>
            </a:r>
            <a:r>
              <a:rPr lang="cs-CZ" b="1" dirty="0"/>
              <a:t>622</a:t>
            </a:r>
            <a:r>
              <a:rPr lang="cs-CZ" dirty="0"/>
              <a:t> odešel z Mekky = </a:t>
            </a:r>
            <a:r>
              <a:rPr lang="cs-CZ" b="1" dirty="0"/>
              <a:t>hidžra</a:t>
            </a:r>
            <a:r>
              <a:rPr lang="cs-CZ" dirty="0"/>
              <a:t> – počátek muslimského letopočtu</a:t>
            </a:r>
          </a:p>
          <a:p>
            <a:r>
              <a:rPr lang="cs-CZ" dirty="0"/>
              <a:t>Rozšíření, vznik státu – </a:t>
            </a:r>
            <a:r>
              <a:rPr lang="cs-CZ" b="1" dirty="0"/>
              <a:t>chalífát</a:t>
            </a:r>
          </a:p>
          <a:p>
            <a:r>
              <a:rPr lang="cs-CZ" dirty="0"/>
              <a:t>Rozvoj obchodu (do Evropy rýže, citrusy, bavlna, papír), vzdělanosti (univerzity, hvězdárny, cestopisy, lékařství)</a:t>
            </a:r>
          </a:p>
          <a:p>
            <a:r>
              <a:rPr lang="cs-CZ" dirty="0"/>
              <a:t>Umění – arabský sloh – geometrické a rostlinné motivy, ornamenty, chrám – </a:t>
            </a:r>
            <a:r>
              <a:rPr lang="cs-CZ" b="1" dirty="0"/>
              <a:t>mešita</a:t>
            </a:r>
            <a:r>
              <a:rPr lang="cs-CZ" dirty="0"/>
              <a:t>, u ní věže – </a:t>
            </a:r>
            <a:r>
              <a:rPr lang="cs-CZ" b="1" dirty="0"/>
              <a:t>minarety,</a:t>
            </a:r>
            <a:r>
              <a:rPr lang="cs-CZ" dirty="0"/>
              <a:t> Pohádky tisíce a jedné noci</a:t>
            </a:r>
          </a:p>
          <a:p>
            <a:r>
              <a:rPr lang="cs-CZ" dirty="0"/>
              <a:t>V 10. stol. </a:t>
            </a:r>
            <a:r>
              <a:rPr lang="cs-CZ" b="1" dirty="0"/>
              <a:t>příchod Turků</a:t>
            </a:r>
            <a:r>
              <a:rPr lang="cs-CZ" dirty="0"/>
              <a:t>, přijali islám, ve 14. stol. založili Osmanskou říši, ovládli Araby</a:t>
            </a:r>
          </a:p>
          <a:p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755576" y="623731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Zjistěte příběh z Pohádek Tisíce a jedné noci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10            Křížové výpravy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Vojenské výpravy ve znamení kříže (</a:t>
            </a:r>
            <a:r>
              <a:rPr lang="cs-CZ" b="1" dirty="0"/>
              <a:t>po dobu 200 let</a:t>
            </a:r>
            <a:r>
              <a:rPr lang="cs-CZ" dirty="0"/>
              <a:t>), vyhlašuje papež</a:t>
            </a:r>
          </a:p>
          <a:p>
            <a:r>
              <a:rPr lang="cs-CZ" u="sng" dirty="0"/>
              <a:t>Příčina</a:t>
            </a:r>
            <a:r>
              <a:rPr lang="cs-CZ" dirty="0"/>
              <a:t> – Turci dobyli Jeruzalém (hrob Ježíše Krista), ohrožovali Byzanc, přerušili obchod s Asií</a:t>
            </a:r>
          </a:p>
          <a:p>
            <a:r>
              <a:rPr lang="cs-CZ" b="1" dirty="0"/>
              <a:t>1095</a:t>
            </a:r>
            <a:r>
              <a:rPr lang="cs-CZ" dirty="0"/>
              <a:t> – první výprava – založení křižáckých států a rytířských řádů (templáři, johanité …) – na ochranu poutníků, stavba obranných hradů</a:t>
            </a:r>
          </a:p>
          <a:p>
            <a:r>
              <a:rPr lang="cs-CZ" dirty="0"/>
              <a:t>Celkem 8 výprav, Turci vítězí </a:t>
            </a:r>
          </a:p>
          <a:p>
            <a:r>
              <a:rPr lang="cs-CZ" u="sng" dirty="0"/>
              <a:t>Důsledky</a:t>
            </a:r>
            <a:r>
              <a:rPr lang="cs-CZ" dirty="0"/>
              <a:t>: Janov a Benátky mají vliv ve Středomoří, Byzantská říše oslabena, Evropa poznává arabskou kulturu (univerzity, šachy, sokolnictví ….)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611560" y="6237312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Kdo byl tzv. kacíř? Jaké další křížové výpravy v Evropě probíhaly?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/>
              <a:t>11             Vikingové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/>
              <a:t>Normané</a:t>
            </a:r>
            <a:r>
              <a:rPr lang="cs-CZ" dirty="0"/>
              <a:t> – Germáni ze Skandinávie, jejich bojovníci = </a:t>
            </a:r>
            <a:r>
              <a:rPr lang="cs-CZ" b="1" dirty="0" err="1"/>
              <a:t>vikingové</a:t>
            </a:r>
            <a:endParaRPr lang="cs-CZ" b="1" dirty="0"/>
          </a:p>
          <a:p>
            <a:r>
              <a:rPr lang="cs-CZ" dirty="0"/>
              <a:t>Podnikají výpravy </a:t>
            </a:r>
            <a:r>
              <a:rPr lang="cs-CZ" b="1" dirty="0"/>
              <a:t>proti evropským státům, po řekách </a:t>
            </a:r>
            <a:r>
              <a:rPr lang="cs-CZ" dirty="0"/>
              <a:t>plují od ústí do vnitrozemí</a:t>
            </a:r>
          </a:p>
          <a:p>
            <a:r>
              <a:rPr lang="cs-CZ" dirty="0"/>
              <a:t>Z </a:t>
            </a:r>
            <a:r>
              <a:rPr lang="cs-CZ" b="1" dirty="0"/>
              <a:t>Dánska</a:t>
            </a:r>
            <a:r>
              <a:rPr lang="cs-CZ" dirty="0"/>
              <a:t> – západní Evropa, Pyrenejský poloostrov, Sicílie, Anglie</a:t>
            </a:r>
          </a:p>
          <a:p>
            <a:r>
              <a:rPr lang="cs-CZ" dirty="0"/>
              <a:t>Z </a:t>
            </a:r>
            <a:r>
              <a:rPr lang="cs-CZ" b="1" dirty="0"/>
              <a:t>Norska</a:t>
            </a:r>
            <a:r>
              <a:rPr lang="cs-CZ" dirty="0"/>
              <a:t> – Island, Grónsko (r. 1000 Amerika), Skotsko, Irsko</a:t>
            </a:r>
          </a:p>
          <a:p>
            <a:r>
              <a:rPr lang="cs-CZ" dirty="0"/>
              <a:t>Ze </a:t>
            </a:r>
            <a:r>
              <a:rPr lang="cs-CZ" b="1" dirty="0"/>
              <a:t>Švédska</a:t>
            </a:r>
            <a:r>
              <a:rPr lang="cs-CZ" dirty="0"/>
              <a:t> – název – </a:t>
            </a:r>
            <a:r>
              <a:rPr lang="cs-CZ" dirty="0" err="1"/>
              <a:t>varjagové</a:t>
            </a:r>
            <a:r>
              <a:rPr lang="cs-CZ" dirty="0"/>
              <a:t> – po ruských řekách na jih</a:t>
            </a:r>
          </a:p>
          <a:p>
            <a:r>
              <a:rPr lang="cs-CZ" dirty="0"/>
              <a:t>10. stol. – přijímají křesťanství a vytvářejí státy(Dánsko, Švédsko)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115616" y="6165304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Popište </a:t>
            </a:r>
            <a:r>
              <a:rPr lang="cs-CZ" dirty="0" err="1"/>
              <a:t>vikingské</a:t>
            </a:r>
            <a:r>
              <a:rPr lang="cs-CZ" dirty="0"/>
              <a:t> lodě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cs-CZ" dirty="0"/>
              <a:t>12     Slované – Kyjevská Rus, Polsko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Východ Evropy – východní Slované</a:t>
            </a:r>
          </a:p>
          <a:p>
            <a:r>
              <a:rPr lang="cs-CZ" dirty="0"/>
              <a:t>Sjednotil kníže Oleg (rod Rurikovců z kmene </a:t>
            </a:r>
            <a:r>
              <a:rPr lang="cs-CZ" dirty="0" err="1"/>
              <a:t>varjagů</a:t>
            </a:r>
            <a:r>
              <a:rPr lang="cs-CZ" dirty="0"/>
              <a:t>), </a:t>
            </a:r>
            <a:r>
              <a:rPr lang="cs-CZ" dirty="0" err="1"/>
              <a:t>hl.město</a:t>
            </a:r>
            <a:r>
              <a:rPr lang="cs-CZ" dirty="0"/>
              <a:t> Kyjev, stát Kyjevská Rus</a:t>
            </a:r>
          </a:p>
          <a:p>
            <a:r>
              <a:rPr lang="cs-CZ" dirty="0"/>
              <a:t>Kníže Vladimír – přijímá křesťanství z Byzance →pravoslavná církev</a:t>
            </a:r>
          </a:p>
          <a:p>
            <a:r>
              <a:rPr lang="cs-CZ" dirty="0"/>
              <a:t>Polsko – západní Slované, 1. kníže </a:t>
            </a:r>
            <a:r>
              <a:rPr lang="cs-CZ" dirty="0" err="1"/>
              <a:t>Měšek</a:t>
            </a:r>
            <a:r>
              <a:rPr lang="cs-CZ" dirty="0"/>
              <a:t>, rod </a:t>
            </a:r>
            <a:r>
              <a:rPr lang="cs-CZ" dirty="0" err="1"/>
              <a:t>Piastovců</a:t>
            </a:r>
            <a:r>
              <a:rPr lang="cs-CZ" dirty="0"/>
              <a:t>, křest v Čechách</a:t>
            </a:r>
          </a:p>
          <a:p>
            <a:r>
              <a:rPr lang="cs-CZ" dirty="0"/>
              <a:t>Boleslav Chrabrý – boj o Čechy – neúspěch, zřizuje arcibiskupství význam pro samostatnost  státu, korunován na krále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899592" y="609329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Úkol – Proč máme s Poláky společného světce – </a:t>
            </a:r>
            <a:r>
              <a:rPr lang="cs-CZ"/>
              <a:t>svatého Vojtěcha?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38017BAB5EA84AA8A282662EDD1D49" ma:contentTypeVersion="3" ma:contentTypeDescription="Vytvoří nový dokument" ma:contentTypeScope="" ma:versionID="870833c4c861569f88efc8b1675ca561">
  <xsd:schema xmlns:xsd="http://www.w3.org/2001/XMLSchema" xmlns:xs="http://www.w3.org/2001/XMLSchema" xmlns:p="http://schemas.microsoft.com/office/2006/metadata/properties" xmlns:ns2="a5a08edf-c01b-40a6-8f22-a1ff4211236d" targetNamespace="http://schemas.microsoft.com/office/2006/metadata/properties" ma:root="true" ma:fieldsID="052d3db25b81310410a2027f7501509c" ns2:_="">
    <xsd:import namespace="a5a08edf-c01b-40a6-8f22-a1ff421123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a08edf-c01b-40a6-8f22-a1ff42112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7D629E-1B06-4813-A73A-BA85D489CB2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B258777-5DFA-4132-9DB9-6DFB684394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9188C9-D272-4803-82FF-CF042FEA5B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a08edf-c01b-40a6-8f22-a1ff421123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1253</Words>
  <Application>Microsoft Office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Motiv sady Office</vt:lpstr>
      <vt:lpstr>               Raný středověk</vt:lpstr>
      <vt:lpstr>1            Úvod do středověku</vt:lpstr>
      <vt:lpstr>2      Formování nové Evropy</vt:lpstr>
      <vt:lpstr>3  Společnost v raném středověku </vt:lpstr>
      <vt:lpstr>4     Společnost v raném středověku</vt:lpstr>
      <vt:lpstr>5                 Franská říše</vt:lpstr>
      <vt:lpstr>6     Německo – Svatá říše římská</vt:lpstr>
      <vt:lpstr> 7               Francie a Anglie </vt:lpstr>
      <vt:lpstr>8            Byzantská říše</vt:lpstr>
      <vt:lpstr>9                Arabská říše</vt:lpstr>
      <vt:lpstr>10            Křížové výpravy</vt:lpstr>
      <vt:lpstr>11             Vikingové </vt:lpstr>
      <vt:lpstr>12     Slované – Kyjevská Rus, Polsko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Raný středověk</dc:title>
  <dc:creator>HP</dc:creator>
  <cp:lastModifiedBy>HP</cp:lastModifiedBy>
  <cp:revision>57</cp:revision>
  <dcterms:created xsi:type="dcterms:W3CDTF">2024-07-30T09:53:29Z</dcterms:created>
  <dcterms:modified xsi:type="dcterms:W3CDTF">2026-09-10T18:00:25Z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0x0101003038017BAB5EA84AA8A282662EDD1D49</vt:lpwstr>
  </property>
</Properties>
</file>